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9" r:id="rId2"/>
    <p:sldMasterId id="2147483687" r:id="rId3"/>
  </p:sldMasterIdLst>
  <p:notesMasterIdLst>
    <p:notesMasterId r:id="rId21"/>
  </p:notesMasterIdLst>
  <p:sldIdLst>
    <p:sldId id="433" r:id="rId4"/>
    <p:sldId id="389" r:id="rId5"/>
    <p:sldId id="429" r:id="rId6"/>
    <p:sldId id="430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23" r:id="rId15"/>
    <p:sldId id="424" r:id="rId16"/>
    <p:sldId id="425" r:id="rId17"/>
    <p:sldId id="427" r:id="rId18"/>
    <p:sldId id="432" r:id="rId19"/>
    <p:sldId id="408" r:id="rId20"/>
  </p:sldIdLst>
  <p:sldSz cx="12192000" cy="6858000"/>
  <p:notesSz cx="6858000" cy="9144000"/>
  <p:custDataLst>
    <p:tags r:id="rId2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BBC4"/>
    <a:srgbClr val="0D8BC3"/>
    <a:srgbClr val="2ED9FA"/>
    <a:srgbClr val="0BDEE3"/>
    <a:srgbClr val="07D3D3"/>
    <a:srgbClr val="07DDF3"/>
    <a:srgbClr val="57ACF3"/>
    <a:srgbClr val="3399FF"/>
    <a:srgbClr val="33CCFF"/>
    <a:srgbClr val="EF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F08BD66-0090-4264-A614-918E999BC416}" type="datetimeFigureOut">
              <a:rPr lang="en-US"/>
              <a:pPr>
                <a:defRPr/>
              </a:pPr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F5D7673-01F9-4197-813B-D3D5701B07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03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5215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3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9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8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2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1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3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8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7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876" y="115888"/>
            <a:ext cx="8501448" cy="987982"/>
          </a:xfrm>
          <a:ln w="9525"/>
        </p:spPr>
        <p:txBody>
          <a:bodyPr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1692"/>
            <a:ext cx="9144000" cy="1655762"/>
          </a:xfrm>
          <a:ln w="12700"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3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1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6" y="298268"/>
            <a:ext cx="6508845" cy="1026947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3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552" y="284820"/>
            <a:ext cx="6508845" cy="1026947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56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/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50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755" y="365504"/>
            <a:ext cx="6508845" cy="1026947"/>
          </a:xfrm>
          <a:ln w="9525">
            <a:solidFill>
              <a:schemeClr val="tx1"/>
            </a:solidFill>
          </a:ln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/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13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05DDE71-BC80-4F4D-B385-5050999CD606}" type="datetime1">
              <a:rPr lang="en-US"/>
              <a:pPr>
                <a:defRPr/>
              </a:pPr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922338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OM\Downloads\naac-sticker.png"/>
          <p:cNvPicPr>
            <a:picLocks noChangeAspect="1" noChangeArrowheads="1"/>
          </p:cNvPicPr>
          <p:nvPr userDrawn="1"/>
        </p:nvPicPr>
        <p:blipFill>
          <a:blip r:embed="rId2" cstate="print"/>
          <a:srcRect b="23807"/>
          <a:stretch>
            <a:fillRect/>
          </a:stretch>
        </p:blipFill>
        <p:spPr bwMode="auto">
          <a:xfrm>
            <a:off x="9662615" y="40945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1660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876" y="115888"/>
            <a:ext cx="8501448" cy="987982"/>
          </a:xfrm>
          <a:ln w="9525"/>
        </p:spPr>
        <p:txBody>
          <a:bodyPr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1692"/>
            <a:ext cx="9144000" cy="1655762"/>
          </a:xfrm>
          <a:ln w="12700"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3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05DDE71-BC80-4F4D-B385-5050999CD606}" type="datetime1">
              <a:rPr lang="en-US" smtClean="0"/>
              <a:pPr>
                <a:defRPr/>
              </a:pPr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922339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922338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OM\Downloads\naac-sticker.png"/>
          <p:cNvPicPr>
            <a:picLocks noChangeAspect="1" noChangeArrowheads="1"/>
          </p:cNvPicPr>
          <p:nvPr userDrawn="1"/>
        </p:nvPicPr>
        <p:blipFill>
          <a:blip r:embed="rId2" cstate="print"/>
          <a:srcRect b="23807"/>
          <a:stretch>
            <a:fillRect/>
          </a:stretch>
        </p:blipFill>
        <p:spPr bwMode="auto">
          <a:xfrm>
            <a:off x="9662615" y="40945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9582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05DDE71-BC80-4F4D-B385-5050999CD606}" type="datetime1">
              <a:rPr lang="en-US" smtClean="0"/>
              <a:pPr>
                <a:defRPr/>
              </a:pPr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922339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922338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OM\Downloads\naac-sticker.png"/>
          <p:cNvPicPr>
            <a:picLocks noChangeAspect="1" noChangeArrowheads="1"/>
          </p:cNvPicPr>
          <p:nvPr userDrawn="1"/>
        </p:nvPicPr>
        <p:blipFill>
          <a:blip r:embed="rId2" cstate="print"/>
          <a:srcRect b="23807"/>
          <a:stretch>
            <a:fillRect/>
          </a:stretch>
        </p:blipFill>
        <p:spPr bwMode="auto">
          <a:xfrm>
            <a:off x="9662615" y="40945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9582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57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94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585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3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414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55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37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7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576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12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6" y="298268"/>
            <a:ext cx="6508845" cy="1026947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30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552" y="284820"/>
            <a:ext cx="6508845" cy="1026947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56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/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50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755" y="365504"/>
            <a:ext cx="6508845" cy="1026947"/>
          </a:xfrm>
          <a:ln w="9525">
            <a:solidFill>
              <a:schemeClr val="tx1"/>
            </a:solidFill>
          </a:ln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/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13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1219200" y="1752600"/>
            <a:ext cx="10668000" cy="4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marR="0" lvl="0" indent="-507987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219170" marR="0" lvl="1" indent="-474121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" name="Picture 2" descr="A red rectangular sign with a logo and a globe&#10;&#10;AI-generated content may be incorrect.">
            <a:extLst>
              <a:ext uri="{FF2B5EF4-FFF2-40B4-BE49-F238E27FC236}">
                <a16:creationId xmlns:a16="http://schemas.microsoft.com/office/drawing/2014/main" id="{E3B45E01-6076-AFEE-F2AB-CE7DAC5DA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209" y="29379"/>
            <a:ext cx="869748" cy="13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78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31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9" name="Google Shape;19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31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91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F213-031A-95AD-897E-DD31668A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DF7FE-8238-E952-EC20-938FFD7042D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6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1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948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33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33" name="Google Shape;33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33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3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3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1" name="Google Shape;41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3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52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50" name="Google Shape;50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36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57" name="Google Shape;57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52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7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64" name="Google Shape;64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0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38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71" name="Google Shape;71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38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954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9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34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40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82" name="Google Shape;8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40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40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707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947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E067-05BA-3068-8F0D-B3C073B8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99BB7D-4B8D-4670-0220-D1EB44F3B3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5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3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4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5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3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923928" y="134944"/>
            <a:ext cx="8391525" cy="904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9451" y="1311275"/>
            <a:ext cx="10515600" cy="4351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0" name="Picture 2" descr="Image result for chandigarh university log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9" y="104775"/>
            <a:ext cx="6064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-2753939" y="293688"/>
            <a:ext cx="5146676" cy="5853112"/>
          </a:xfrm>
          <a:prstGeom prst="rtTriangle">
            <a:avLst/>
          </a:prstGeom>
          <a:solidFill>
            <a:schemeClr val="bg1">
              <a:lumMod val="85000"/>
              <a:alpha val="2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sz="1800" kern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1668129" y="5108575"/>
            <a:ext cx="409575" cy="1612900"/>
            <a:chOff x="83821" y="0"/>
            <a:chExt cx="219636" cy="903079"/>
          </a:xfrm>
        </p:grpSpPr>
        <p:sp>
          <p:nvSpPr>
            <p:cNvPr id="10" name="Rectangle 9"/>
            <p:cNvSpPr/>
            <p:nvPr/>
          </p:nvSpPr>
          <p:spPr>
            <a:xfrm>
              <a:off x="83821" y="0"/>
              <a:ext cx="219636" cy="2106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4673" y="408874"/>
              <a:ext cx="218784" cy="49420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821" y="210659"/>
              <a:ext cx="217933" cy="221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graphicFrame>
          <p:nvGraphicFramePr>
            <p:cNvPr id="1040" name="Object 12"/>
            <p:cNvGraphicFramePr>
              <a:graphicFrameLocks noChangeAsp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1" imgW="2169000" imgH="2169360" progId="">
                    <p:embed/>
                  </p:oleObj>
                </mc:Choice>
                <mc:Fallback>
                  <p:oleObj name="CorelDRAW" r:id="rId21" imgW="2169000" imgH="216936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"/>
          <p:cNvGrpSpPr>
            <a:grpSpLocks/>
          </p:cNvGrpSpPr>
          <p:nvPr/>
        </p:nvGrpSpPr>
        <p:grpSpPr bwMode="auto">
          <a:xfrm rot="10800000">
            <a:off x="3" y="6251581"/>
            <a:ext cx="731839" cy="606425"/>
            <a:chOff x="5401469" y="1588"/>
            <a:chExt cx="1389063" cy="540239"/>
          </a:xfrm>
        </p:grpSpPr>
        <p:sp>
          <p:nvSpPr>
            <p:cNvPr id="1035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2147483646 w 1410"/>
                <a:gd name="T3" fmla="*/ 2147483646 h 632"/>
                <a:gd name="T4" fmla="*/ 2147483646 w 1410"/>
                <a:gd name="T5" fmla="*/ 2147483646 h 632"/>
                <a:gd name="T6" fmla="*/ 2147483646 w 1410"/>
                <a:gd name="T7" fmla="*/ 0 h 632"/>
                <a:gd name="T8" fmla="*/ 0 w 1410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800"/>
            </a:p>
          </p:txBody>
        </p:sp>
        <p:sp>
          <p:nvSpPr>
            <p:cNvPr id="1036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2147483646 w 630"/>
                <a:gd name="T3" fmla="*/ 2147483646 h 499"/>
                <a:gd name="T4" fmla="*/ 2147483646 w 630"/>
                <a:gd name="T5" fmla="*/ 2147483646 h 499"/>
                <a:gd name="T6" fmla="*/ 2147483646 w 630"/>
                <a:gd name="T7" fmla="*/ 0 h 499"/>
                <a:gd name="T8" fmla="*/ 0 w 630"/>
                <a:gd name="T9" fmla="*/ 0 h 4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800"/>
            </a:p>
          </p:txBody>
        </p:sp>
      </p:grpSp>
      <p:pic>
        <p:nvPicPr>
          <p:cNvPr id="16" name="Picture 2" descr="C:\Users\OM\Downloads\naac-sticker.png">
            <a:extLst>
              <a:ext uri="{FF2B5EF4-FFF2-40B4-BE49-F238E27FC236}">
                <a16:creationId xmlns:a16="http://schemas.microsoft.com/office/drawing/2014/main" id="{D7427353-50B9-40E6-8D87-DD3C5C9C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/>
          <a:srcRect b="23807"/>
          <a:stretch>
            <a:fillRect/>
          </a:stretch>
        </p:blipFill>
        <p:spPr bwMode="auto">
          <a:xfrm>
            <a:off x="9558792" y="231100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73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49" r:id="rId18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rgbClr val="00206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923928" y="134944"/>
            <a:ext cx="8391525" cy="904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9451" y="1311275"/>
            <a:ext cx="10515600" cy="4351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0" name="Picture 2" descr="Image result for chandigarh university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9" y="104775"/>
            <a:ext cx="6064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-2753939" y="293688"/>
            <a:ext cx="5146676" cy="5853112"/>
          </a:xfrm>
          <a:prstGeom prst="rtTriangle">
            <a:avLst/>
          </a:prstGeom>
          <a:solidFill>
            <a:schemeClr val="bg1">
              <a:lumMod val="85000"/>
              <a:alpha val="2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sz="1800" kern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1668129" y="5108575"/>
            <a:ext cx="409575" cy="1612900"/>
            <a:chOff x="83821" y="0"/>
            <a:chExt cx="219636" cy="903079"/>
          </a:xfrm>
        </p:grpSpPr>
        <p:sp>
          <p:nvSpPr>
            <p:cNvPr id="10" name="Rectangle 9"/>
            <p:cNvSpPr/>
            <p:nvPr/>
          </p:nvSpPr>
          <p:spPr>
            <a:xfrm>
              <a:off x="83821" y="0"/>
              <a:ext cx="219636" cy="2106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4673" y="408874"/>
              <a:ext cx="218784" cy="49420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821" y="210659"/>
              <a:ext cx="217933" cy="221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graphicFrame>
          <p:nvGraphicFramePr>
            <p:cNvPr id="1040" name="Object 12"/>
            <p:cNvGraphicFramePr>
              <a:graphicFrameLocks noChangeAsp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0" imgW="2169000" imgH="2169360" progId="">
                    <p:embed/>
                  </p:oleObj>
                </mc:Choice>
                <mc:Fallback>
                  <p:oleObj name="CorelDRAW" r:id="rId20" imgW="2169000" imgH="216936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"/>
          <p:cNvGrpSpPr>
            <a:grpSpLocks/>
          </p:cNvGrpSpPr>
          <p:nvPr/>
        </p:nvGrpSpPr>
        <p:grpSpPr bwMode="auto">
          <a:xfrm rot="10800000">
            <a:off x="3" y="6251581"/>
            <a:ext cx="731839" cy="606425"/>
            <a:chOff x="5401469" y="1588"/>
            <a:chExt cx="1389063" cy="540239"/>
          </a:xfrm>
        </p:grpSpPr>
        <p:sp>
          <p:nvSpPr>
            <p:cNvPr id="1035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2147483646 w 1410"/>
                <a:gd name="T3" fmla="*/ 2147483646 h 632"/>
                <a:gd name="T4" fmla="*/ 2147483646 w 1410"/>
                <a:gd name="T5" fmla="*/ 2147483646 h 632"/>
                <a:gd name="T6" fmla="*/ 2147483646 w 1410"/>
                <a:gd name="T7" fmla="*/ 0 h 632"/>
                <a:gd name="T8" fmla="*/ 0 w 1410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800"/>
            </a:p>
          </p:txBody>
        </p:sp>
        <p:sp>
          <p:nvSpPr>
            <p:cNvPr id="1036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2147483646 w 630"/>
                <a:gd name="T3" fmla="*/ 2147483646 h 499"/>
                <a:gd name="T4" fmla="*/ 2147483646 w 630"/>
                <a:gd name="T5" fmla="*/ 2147483646 h 499"/>
                <a:gd name="T6" fmla="*/ 2147483646 w 630"/>
                <a:gd name="T7" fmla="*/ 0 h 499"/>
                <a:gd name="T8" fmla="*/ 0 w 630"/>
                <a:gd name="T9" fmla="*/ 0 h 4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800"/>
            </a:p>
          </p:txBody>
        </p:sp>
      </p:grpSp>
      <p:pic>
        <p:nvPicPr>
          <p:cNvPr id="16" name="Picture 2" descr="C:\Users\OM\Downloads\naac-sticker.png">
            <a:extLst>
              <a:ext uri="{FF2B5EF4-FFF2-40B4-BE49-F238E27FC236}">
                <a16:creationId xmlns:a16="http://schemas.microsoft.com/office/drawing/2014/main" id="{D7427353-50B9-40E6-8D87-DD3C5C9C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/>
          <a:srcRect b="23807"/>
          <a:stretch>
            <a:fillRect/>
          </a:stretch>
        </p:blipFill>
        <p:spPr bwMode="auto">
          <a:xfrm>
            <a:off x="9558792" y="231100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73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rgbClr val="00206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715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floyd-warshall-algorithm-dp-16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ndigarh University Archives - Worldwide Transcript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7" y="1623357"/>
            <a:ext cx="3710644" cy="37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Google Shape;93;p1"/>
          <p:cNvSpPr txBox="1"/>
          <p:nvPr/>
        </p:nvSpPr>
        <p:spPr>
          <a:xfrm>
            <a:off x="8763000" y="65087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 rot="10800000" flipH="1">
            <a:off x="10395517" y="5716751"/>
            <a:ext cx="1291200" cy="1157200"/>
          </a:xfrm>
          <a:prstGeom prst="rtTriangle">
            <a:avLst/>
          </a:prstGeom>
          <a:solidFill>
            <a:srgbClr val="F2F2F2">
              <a:alpha val="16078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 flipH="1">
            <a:off x="7046399" y="-65087"/>
            <a:ext cx="5145600" cy="5853200"/>
          </a:xfrm>
          <a:prstGeom prst="rtTriangle">
            <a:avLst/>
          </a:prstGeom>
          <a:solidFill>
            <a:srgbClr val="F2F2F2">
              <a:alpha val="16078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2124075" y="2025527"/>
            <a:ext cx="6829600" cy="1580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659">
                <a:srgbClr val="FFFFFF">
                  <a:alpha val="0"/>
                </a:srgbClr>
              </a:gs>
              <a:gs pos="15000">
                <a:srgbClr val="FFFFFF">
                  <a:alpha val="33333"/>
                </a:srgbClr>
              </a:gs>
              <a:gs pos="51000">
                <a:schemeClr val="lt1"/>
              </a:gs>
              <a:gs pos="94000">
                <a:srgbClr val="FFFFFF">
                  <a:alpha val="33333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 flipH="1">
            <a:off x="9814000" y="5239000"/>
            <a:ext cx="2366400" cy="16004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029195" y="1268779"/>
            <a:ext cx="10951200" cy="453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4267" b="1" dirty="0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sym typeface="Arial Black"/>
              </a:rPr>
              <a:t>  UNIVERSITY INSTITUTE OF COMPUTING</a:t>
            </a:r>
            <a:endParaRPr sz="1400" dirty="0">
              <a:solidFill>
                <a:schemeClr val="bg2"/>
              </a:solidFill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ctr">
              <a:lnSpc>
                <a:spcPct val="90000"/>
              </a:lnSpc>
              <a:spcBef>
                <a:spcPts val="1493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4267" b="1">
                <a:solidFill>
                  <a:schemeClr val="bg2"/>
                </a:solidFill>
                <a:ea typeface="Calibri" panose="020F0502020204030204" pitchFamily="34" charset="0"/>
                <a:cs typeface="Calibri" panose="020F0502020204030204" pitchFamily="34" charset="0"/>
                <a:sym typeface="Arial Black"/>
              </a:rPr>
              <a:t>MASTER OF COMPUTER APPLICATIONS</a:t>
            </a:r>
            <a:endParaRPr sz="1400" dirty="0">
              <a:solidFill>
                <a:schemeClr val="bg2"/>
              </a:solidFill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ctr" defTabSz="1219170" eaLnBrk="1" fontAlgn="auto" hangingPunct="1">
              <a:lnSpc>
                <a:spcPct val="90000"/>
              </a:lnSpc>
              <a:spcBef>
                <a:spcPts val="1493"/>
              </a:spcBef>
              <a:spcAft>
                <a:spcPts val="0"/>
              </a:spcAft>
              <a:buClr>
                <a:srgbClr val="1A9988"/>
              </a:buClr>
              <a:buSzPts val="2800"/>
            </a:pPr>
            <a:r>
              <a:rPr lang="en-US" sz="3200" kern="0" dirty="0">
                <a:solidFill>
                  <a:srgbClr val="1A1A1A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DESIGN AND ANALYSIS OF ALGORITHMS</a:t>
            </a:r>
            <a:endParaRPr lang="en-US" sz="2400" kern="0" dirty="0">
              <a:solidFill>
                <a:srgbClr val="1A1A1A"/>
              </a:solidFill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ctr" defTabSz="1219170" eaLnBrk="1" fontAlgn="auto" hangingPunct="1">
              <a:lnSpc>
                <a:spcPct val="90000"/>
              </a:lnSpc>
              <a:spcBef>
                <a:spcPts val="1493"/>
              </a:spcBef>
              <a:spcAft>
                <a:spcPts val="0"/>
              </a:spcAft>
              <a:buClr>
                <a:srgbClr val="1A9988"/>
              </a:buClr>
              <a:buSzPts val="2800"/>
            </a:pPr>
            <a:r>
              <a:rPr lang="en-US" sz="3200" kern="0" dirty="0">
                <a:solidFill>
                  <a:srgbClr val="1A1A1A"/>
                </a:solidFill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25 CAT 611</a:t>
            </a:r>
            <a:endParaRPr lang="en-US" sz="2800" kern="0" dirty="0">
              <a:solidFill>
                <a:srgbClr val="1A1A1A"/>
              </a:solidFill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algn="ctr" defTabSz="1219170" eaLnBrk="1" fontAlgn="auto" hangingPunct="1">
              <a:lnSpc>
                <a:spcPct val="90000"/>
              </a:lnSpc>
              <a:spcBef>
                <a:spcPts val="1493"/>
              </a:spcBef>
              <a:spcAft>
                <a:spcPts val="0"/>
              </a:spcAft>
              <a:buClr>
                <a:srgbClr val="1A9988"/>
              </a:buClr>
              <a:buSzPts val="2800"/>
            </a:pPr>
            <a:r>
              <a:rPr lang="en-US" sz="2800" b="1" kern="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Unit No.  3                             Chapter No.  3.1.3                  </a:t>
            </a:r>
          </a:p>
          <a:p>
            <a:pPr defTabSz="1219170" eaLnBrk="1" fontAlgn="auto" hangingPunct="1">
              <a:spcBef>
                <a:spcPts val="1493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en-US" sz="2800" b="1" kern="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Topic : </a:t>
            </a:r>
            <a:r>
              <a:rPr lang="en-US" sz="2800" dirty="0">
                <a:solidFill>
                  <a:schemeClr val="bg2"/>
                </a:solidFill>
              </a:rPr>
              <a:t>Transitive Closure </a:t>
            </a:r>
            <a:endParaRPr lang="en-US" sz="2800" b="1" kern="0" dirty="0">
              <a:solidFill>
                <a:schemeClr val="bg2"/>
              </a:solidFill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defTabSz="1219170" eaLnBrk="1" fontAlgn="auto" hangingPunct="1">
              <a:spcBef>
                <a:spcPts val="1493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en-US" sz="2400" b="1" kern="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Faculty Name and </a:t>
            </a:r>
            <a:r>
              <a:rPr lang="en-US" sz="2400" b="1" kern="0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E_Code</a:t>
            </a:r>
            <a:r>
              <a:rPr lang="en-US" sz="2400" b="1" kern="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 Dr. Sameera(17674)                 Designation: Asst. Professor</a:t>
            </a:r>
            <a:endParaRPr lang="en-US" sz="2400" b="1" kern="0" dirty="0">
              <a:solidFill>
                <a:srgbClr val="1A1A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E2170-6E52-163D-4579-180ED8258362}"/>
              </a:ext>
            </a:extLst>
          </p:cNvPr>
          <p:cNvSpPr txBox="1"/>
          <p:nvPr/>
        </p:nvSpPr>
        <p:spPr>
          <a:xfrm>
            <a:off x="7046401" y="0"/>
            <a:ext cx="5145599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b="1" dirty="0">
                <a:solidFill>
                  <a:schemeClr val="bg1">
                    <a:lumMod val="6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Academic Session 2025-26 </a:t>
            </a:r>
          </a:p>
          <a:p>
            <a:pPr algn="r"/>
            <a:r>
              <a:rPr lang="en-IN" sz="2133" b="1" dirty="0">
                <a:ea typeface="Calibri" panose="020F0502020204030204" pitchFamily="34" charset="0"/>
                <a:cs typeface="Calibri" panose="020F0502020204030204" pitchFamily="34" charset="0"/>
              </a:rPr>
              <a:t>ODD Semester Jul-Dec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10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9928" y="134938"/>
            <a:ext cx="7102009" cy="90487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/>
            <a:r>
              <a:rPr lang="en-IN" sz="3600" b="1" dirty="0"/>
              <a:t>Working Procedure</a:t>
            </a:r>
            <a:endParaRPr lang="en-US" sz="36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6" y="1393617"/>
            <a:ext cx="8651549" cy="445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A8F9A-3270-1003-3555-F8944C64C861}"/>
              </a:ext>
            </a:extLst>
          </p:cNvPr>
          <p:cNvSpPr txBox="1"/>
          <p:nvPr/>
        </p:nvSpPr>
        <p:spPr>
          <a:xfrm>
            <a:off x="9533965" y="134938"/>
            <a:ext cx="2573572" cy="904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C13FA-AE60-E262-E037-11325F9DEE84}"/>
              </a:ext>
            </a:extLst>
          </p:cNvPr>
          <p:cNvSpPr txBox="1"/>
          <p:nvPr/>
        </p:nvSpPr>
        <p:spPr>
          <a:xfrm>
            <a:off x="0" y="6145305"/>
            <a:ext cx="882416" cy="7126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4427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11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4058" y="134938"/>
            <a:ext cx="6995179" cy="90487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/>
            <a:r>
              <a:rPr lang="en-IN" sz="3200" b="1" dirty="0"/>
              <a:t>Working Procedure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4" y="1495275"/>
            <a:ext cx="8760456" cy="438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DDB61-0881-5819-C52B-B791CDD5A05E}"/>
              </a:ext>
            </a:extLst>
          </p:cNvPr>
          <p:cNvSpPr txBox="1"/>
          <p:nvPr/>
        </p:nvSpPr>
        <p:spPr>
          <a:xfrm>
            <a:off x="9463489" y="134938"/>
            <a:ext cx="2728511" cy="904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C033-6454-0FCA-D3D0-74C6D2BFBB6B}"/>
              </a:ext>
            </a:extLst>
          </p:cNvPr>
          <p:cNvSpPr txBox="1"/>
          <p:nvPr/>
        </p:nvSpPr>
        <p:spPr>
          <a:xfrm>
            <a:off x="0" y="6145305"/>
            <a:ext cx="874058" cy="7126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681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12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87506" y="198438"/>
            <a:ext cx="6488019" cy="90487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Working Procedure</a:t>
            </a:r>
            <a:endParaRPr lang="en-US" sz="4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6" y="1492531"/>
            <a:ext cx="8402638" cy="476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51164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149D7-4113-6540-A221-594A2D7C5F0E}"/>
              </a:ext>
            </a:extLst>
          </p:cNvPr>
          <p:cNvSpPr txBox="1"/>
          <p:nvPr/>
        </p:nvSpPr>
        <p:spPr>
          <a:xfrm>
            <a:off x="9386371" y="0"/>
            <a:ext cx="2805629" cy="1103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7A930-4144-6C37-4751-836FACA0E505}"/>
              </a:ext>
            </a:extLst>
          </p:cNvPr>
          <p:cNvSpPr txBox="1"/>
          <p:nvPr/>
        </p:nvSpPr>
        <p:spPr>
          <a:xfrm>
            <a:off x="0" y="6158429"/>
            <a:ext cx="771181" cy="6995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779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13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89212" y="198438"/>
            <a:ext cx="6662551" cy="90487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  <a:endParaRPr lang="en-US" sz="4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8" y="1398495"/>
            <a:ext cx="8805863" cy="476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2A020-1FCE-2944-53ED-A447BFCC762F}"/>
              </a:ext>
            </a:extLst>
          </p:cNvPr>
          <p:cNvSpPr txBox="1"/>
          <p:nvPr/>
        </p:nvSpPr>
        <p:spPr>
          <a:xfrm>
            <a:off x="9408405" y="198438"/>
            <a:ext cx="2783595" cy="904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EC450-959A-D35F-96A4-FFA9594393FB}"/>
              </a:ext>
            </a:extLst>
          </p:cNvPr>
          <p:cNvSpPr txBox="1"/>
          <p:nvPr/>
        </p:nvSpPr>
        <p:spPr>
          <a:xfrm>
            <a:off x="0" y="6164170"/>
            <a:ext cx="833718" cy="693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333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14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4741" y="198438"/>
            <a:ext cx="7563784" cy="90487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Complexity</a:t>
            </a:r>
            <a:endParaRPr lang="en-US" sz="4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8" y="1284381"/>
            <a:ext cx="8886825" cy="512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9B1611-9F64-BC4F-ED22-E7D0AF52A038}"/>
              </a:ext>
            </a:extLst>
          </p:cNvPr>
          <p:cNvSpPr txBox="1"/>
          <p:nvPr/>
        </p:nvSpPr>
        <p:spPr>
          <a:xfrm>
            <a:off x="9397388" y="0"/>
            <a:ext cx="2794612" cy="1103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E96E2-DFF6-3F57-AE92-814DF3BB43C7}"/>
              </a:ext>
            </a:extLst>
          </p:cNvPr>
          <p:cNvSpPr txBox="1"/>
          <p:nvPr/>
        </p:nvSpPr>
        <p:spPr>
          <a:xfrm>
            <a:off x="0" y="6158429"/>
            <a:ext cx="833718" cy="6995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6319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 </a:t>
            </a:r>
            <a:r>
              <a:rPr lang="en-US" dirty="0" err="1"/>
              <a:t>Warshall’s</a:t>
            </a:r>
            <a:r>
              <a:rPr lang="en-US" dirty="0"/>
              <a:t>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EF316-7C0A-94E9-8375-E3AB54CAD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30466" y="1553322"/>
            <a:ext cx="7450295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812233-90DE-E3E8-23FE-33379DF643E9}"/>
              </a:ext>
            </a:extLst>
          </p:cNvPr>
          <p:cNvSpPr txBox="1"/>
          <p:nvPr/>
        </p:nvSpPr>
        <p:spPr>
          <a:xfrm>
            <a:off x="9507557" y="134944"/>
            <a:ext cx="2684443" cy="904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0ABE6-79E3-C24E-765C-C3EC9B66F7F0}"/>
              </a:ext>
            </a:extLst>
          </p:cNvPr>
          <p:cNvSpPr txBox="1"/>
          <p:nvPr/>
        </p:nvSpPr>
        <p:spPr>
          <a:xfrm>
            <a:off x="0" y="6158429"/>
            <a:ext cx="771181" cy="6995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1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53366"/>
          </a:xfrm>
        </p:spPr>
        <p:txBody>
          <a:bodyPr anchor="t">
            <a:normAutofit fontScale="90000"/>
          </a:bodyPr>
          <a:lstStyle/>
          <a:p>
            <a:pPr algn="l"/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1)  https://www.tutorialspoint.com/data_structures_algorithms/divide_and_conquer.htm</a:t>
            </a: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2) 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Data Structures and Algorithms made easy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By Narasimha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Karumanchi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3)  The Algorithm Design Manual, 2nd Edition by Steven S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Skiena</a:t>
            </a: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4)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Fundamentals of Computer Algorithms - Horowitz and </a:t>
            </a:r>
            <a:r>
              <a:rPr lang="en-US" sz="1600" b="1" dirty="0" err="1">
                <a:latin typeface="Times New Roman" pitchFamily="18" charset="0"/>
                <a:cs typeface="Times New Roman" pitchFamily="18" charset="0"/>
              </a:rPr>
              <a:t>Sahani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2" y="192883"/>
            <a:ext cx="86937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571AD-EF65-4378-86D6-3AF0DD73CA0C}"/>
              </a:ext>
            </a:extLst>
          </p:cNvPr>
          <p:cNvSpPr/>
          <p:nvPr/>
        </p:nvSpPr>
        <p:spPr>
          <a:xfrm>
            <a:off x="838200" y="1089891"/>
            <a:ext cx="10515600" cy="50823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55C06-9819-4A06-9C49-58CDAD8CD94B}"/>
              </a:ext>
            </a:extLst>
          </p:cNvPr>
          <p:cNvSpPr/>
          <p:nvPr/>
        </p:nvSpPr>
        <p:spPr>
          <a:xfrm>
            <a:off x="838201" y="136527"/>
            <a:ext cx="8758383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8B716-3EDB-4874-B04B-3AC9D49B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09766-743D-A311-4BC3-3B1CAE5F9FFB}"/>
              </a:ext>
            </a:extLst>
          </p:cNvPr>
          <p:cNvSpPr txBox="1"/>
          <p:nvPr/>
        </p:nvSpPr>
        <p:spPr>
          <a:xfrm>
            <a:off x="9441455" y="0"/>
            <a:ext cx="2750545" cy="10898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547AF-9681-54A2-B1A6-0425D578F54A}"/>
              </a:ext>
            </a:extLst>
          </p:cNvPr>
          <p:cNvSpPr txBox="1"/>
          <p:nvPr/>
        </p:nvSpPr>
        <p:spPr>
          <a:xfrm>
            <a:off x="0" y="6172200"/>
            <a:ext cx="838200" cy="685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7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76200"/>
            <a:ext cx="12192000" cy="4686300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 Light"/>
                <a:cs typeface="+mn-cs"/>
              </a:rPr>
              <a:t> 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9347200" y="9525"/>
            <a:ext cx="18288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0169525" y="0"/>
            <a:ext cx="663575" cy="6635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733425" y="6294438"/>
            <a:ext cx="558800" cy="55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390525" y="5148263"/>
            <a:ext cx="1728788" cy="172878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9" name="Title 1"/>
          <p:cNvSpPr txBox="1">
            <a:spLocks/>
          </p:cNvSpPr>
          <p:nvPr/>
        </p:nvSpPr>
        <p:spPr bwMode="auto">
          <a:xfrm>
            <a:off x="1485900" y="2249488"/>
            <a:ext cx="10725150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0">
                <a:solidFill>
                  <a:srgbClr val="FFFFFF"/>
                </a:solidFill>
                <a:latin typeface="Casper" pitchFamily="2" charset="0"/>
                <a:cs typeface="Segoe UI" pitchFamily="34" charset="0"/>
              </a:rPr>
              <a:t>THANK YOU</a:t>
            </a:r>
          </a:p>
        </p:txBody>
      </p:sp>
      <p:sp>
        <p:nvSpPr>
          <p:cNvPr id="44040" name="Diamond 6"/>
          <p:cNvSpPr>
            <a:spLocks noChangeArrowheads="1"/>
          </p:cNvSpPr>
          <p:nvPr/>
        </p:nvSpPr>
        <p:spPr bwMode="auto">
          <a:xfrm>
            <a:off x="2641600" y="1214438"/>
            <a:ext cx="2430463" cy="3225800"/>
          </a:xfrm>
          <a:custGeom>
            <a:avLst/>
            <a:gdLst>
              <a:gd name="T0" fmla="*/ 2430463 w 2430463"/>
              <a:gd name="T1" fmla="*/ 2413000 h 3225800"/>
              <a:gd name="T2" fmla="*/ 1612919 w 2430463"/>
              <a:gd name="T3" fmla="*/ 3225800 h 3225800"/>
              <a:gd name="T4" fmla="*/ 0 w 2430463"/>
              <a:gd name="T5" fmla="*/ 1612900 h 3225800"/>
              <a:gd name="T6" fmla="*/ 1612919 w 2430463"/>
              <a:gd name="T7" fmla="*/ 0 h 3225800"/>
              <a:gd name="T8" fmla="*/ 2430463 w 2430463"/>
              <a:gd name="T9" fmla="*/ 817563 h 3225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30463"/>
              <a:gd name="T16" fmla="*/ 0 h 3225800"/>
              <a:gd name="T17" fmla="*/ 2430463 w 2430463"/>
              <a:gd name="T18" fmla="*/ 3225800 h 3225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4041" name="Diamond 6"/>
          <p:cNvSpPr>
            <a:spLocks noChangeArrowheads="1"/>
          </p:cNvSpPr>
          <p:nvPr/>
        </p:nvSpPr>
        <p:spPr bwMode="auto">
          <a:xfrm>
            <a:off x="2898775" y="1214438"/>
            <a:ext cx="2430463" cy="3225800"/>
          </a:xfrm>
          <a:custGeom>
            <a:avLst/>
            <a:gdLst>
              <a:gd name="T0" fmla="*/ 2430463 w 2430463"/>
              <a:gd name="T1" fmla="*/ 2413000 h 3225800"/>
              <a:gd name="T2" fmla="*/ 1612919 w 2430463"/>
              <a:gd name="T3" fmla="*/ 3225800 h 3225800"/>
              <a:gd name="T4" fmla="*/ 0 w 2430463"/>
              <a:gd name="T5" fmla="*/ 1612900 h 3225800"/>
              <a:gd name="T6" fmla="*/ 1612919 w 2430463"/>
              <a:gd name="T7" fmla="*/ 0 h 3225800"/>
              <a:gd name="T8" fmla="*/ 2430463 w 2430463"/>
              <a:gd name="T9" fmla="*/ 817563 h 3225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30463"/>
              <a:gd name="T16" fmla="*/ 0 h 3225800"/>
              <a:gd name="T17" fmla="*/ 2430463 w 2430463"/>
              <a:gd name="T18" fmla="*/ 3225800 h 3225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algn="ctr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40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7962362-1F08-47BC-B5C0-8D11A861320F}" type="slidenum">
              <a:rPr lang="en-IN" altLang="en-US" smtClean="0"/>
              <a:pPr/>
              <a:t>17</a:t>
            </a:fld>
            <a:endParaRPr lang="en-I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038D48-DB61-3D1E-20C8-E313B35551CE}"/>
              </a:ext>
            </a:extLst>
          </p:cNvPr>
          <p:cNvSpPr txBox="1"/>
          <p:nvPr/>
        </p:nvSpPr>
        <p:spPr>
          <a:xfrm>
            <a:off x="9485523" y="9525"/>
            <a:ext cx="2706477" cy="10150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9B32D-CDBA-0865-B176-50E180586D8B}"/>
              </a:ext>
            </a:extLst>
          </p:cNvPr>
          <p:cNvSpPr txBox="1"/>
          <p:nvPr/>
        </p:nvSpPr>
        <p:spPr>
          <a:xfrm>
            <a:off x="0" y="6169446"/>
            <a:ext cx="733425" cy="7076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 fontAlgn="base"/>
            <a:r>
              <a:rPr lang="en-IN" sz="3200" dirty="0"/>
              <a:t>Transitive Closure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451" y="1311274"/>
            <a:ext cx="10515600" cy="483403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>
              <a:buNone/>
            </a:pPr>
            <a:r>
              <a:rPr lang="en-US" sz="2400" dirty="0"/>
              <a:t> </a:t>
            </a:r>
          </a:p>
          <a:p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2</a:t>
            </a:fld>
            <a:endParaRPr lang="en-I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22" y="1488457"/>
            <a:ext cx="8881682" cy="459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DEA002-5DED-07B5-8F2D-2C7C2D9B2993}"/>
              </a:ext>
            </a:extLst>
          </p:cNvPr>
          <p:cNvSpPr txBox="1"/>
          <p:nvPr/>
        </p:nvSpPr>
        <p:spPr>
          <a:xfrm>
            <a:off x="9496540" y="134944"/>
            <a:ext cx="2695460" cy="904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A3D5D-3753-E053-8776-7FEBE266754C}"/>
              </a:ext>
            </a:extLst>
          </p:cNvPr>
          <p:cNvSpPr txBox="1"/>
          <p:nvPr/>
        </p:nvSpPr>
        <p:spPr>
          <a:xfrm>
            <a:off x="0" y="6145305"/>
            <a:ext cx="793214" cy="7126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 fontAlgn="base"/>
            <a:r>
              <a:rPr lang="en-IN" sz="3200" dirty="0"/>
              <a:t>Transitive Closure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273239"/>
                </a:solidFill>
              </a:rPr>
              <a:t>Given a directed graph, find out if a vertex j is reachable from another vertex </a:t>
            </a:r>
            <a:r>
              <a:rPr lang="en-US" dirty="0" err="1">
                <a:solidFill>
                  <a:srgbClr val="273239"/>
                </a:solidFill>
              </a:rPr>
              <a:t>i</a:t>
            </a:r>
            <a:r>
              <a:rPr lang="en-US" dirty="0">
                <a:solidFill>
                  <a:srgbClr val="273239"/>
                </a:solidFill>
              </a:rPr>
              <a:t> for all vertex pairs (</a:t>
            </a:r>
            <a:r>
              <a:rPr lang="en-US" dirty="0" err="1">
                <a:solidFill>
                  <a:srgbClr val="273239"/>
                </a:solidFill>
              </a:rPr>
              <a:t>i</a:t>
            </a:r>
            <a:r>
              <a:rPr lang="en-US" dirty="0">
                <a:solidFill>
                  <a:srgbClr val="273239"/>
                </a:solidFill>
              </a:rPr>
              <a:t>, j) in the given graph. Here reachable mean that there is a path from vertex </a:t>
            </a:r>
            <a:r>
              <a:rPr lang="en-US" dirty="0" err="1">
                <a:solidFill>
                  <a:srgbClr val="273239"/>
                </a:solidFill>
              </a:rPr>
              <a:t>i</a:t>
            </a:r>
            <a:r>
              <a:rPr lang="en-US" dirty="0">
                <a:solidFill>
                  <a:srgbClr val="273239"/>
                </a:solidFill>
              </a:rPr>
              <a:t> to j. The reach-ability matrix is called the transitive closure of a graph </a:t>
            </a:r>
            <a:r>
              <a:rPr lang="en-US" sz="2400" dirty="0"/>
              <a:t> </a:t>
            </a:r>
          </a:p>
          <a:p>
            <a:pPr>
              <a:buNone/>
            </a:pP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3</a:t>
            </a:fld>
            <a:endParaRPr lang="en-IN" altLang="en-US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C97A27B7-F0DD-6D67-61CB-12205D0CA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95" y="3318683"/>
            <a:ext cx="22764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49230-628F-9290-33ED-AA21A768715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5627" y="3471364"/>
            <a:ext cx="5020376" cy="200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27768C-568F-8E1A-30F9-3815D512395B}"/>
              </a:ext>
            </a:extLst>
          </p:cNvPr>
          <p:cNvSpPr txBox="1"/>
          <p:nvPr/>
        </p:nvSpPr>
        <p:spPr>
          <a:xfrm>
            <a:off x="9518573" y="134944"/>
            <a:ext cx="2588964" cy="8125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6056-32F7-37A4-4CC1-277E1B19F907}"/>
              </a:ext>
            </a:extLst>
          </p:cNvPr>
          <p:cNvSpPr txBox="1"/>
          <p:nvPr/>
        </p:nvSpPr>
        <p:spPr>
          <a:xfrm>
            <a:off x="0" y="6136395"/>
            <a:ext cx="793214" cy="7216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387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 fontAlgn="base"/>
            <a:r>
              <a:rPr lang="en-IN" sz="3200" dirty="0"/>
              <a:t>Transitive Closure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 </a:t>
            </a:r>
          </a:p>
          <a:p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4</a:t>
            </a:fld>
            <a:endParaRPr lang="en-I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DCCAC-95DB-EC55-EA1F-262105B34D8C}"/>
              </a:ext>
            </a:extLst>
          </p:cNvPr>
          <p:cNvSpPr txBox="1"/>
          <p:nvPr/>
        </p:nvSpPr>
        <p:spPr>
          <a:xfrm>
            <a:off x="742305" y="1447458"/>
            <a:ext cx="10566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The graph is given in the form of adjacency matrix say ‘graph[V][V]’ where graph[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][j] is 1 if there is an edge from vertex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 to vertex j or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 is equal to j, otherwise graph[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][j] is 0.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b="0" i="0" u="sng" dirty="0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Floyd </a:t>
            </a:r>
            <a:r>
              <a:rPr lang="en-US" sz="2000" b="0" i="0" u="sng" dirty="0" err="1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Warshall</a:t>
            </a:r>
            <a:r>
              <a:rPr lang="en-US" sz="2000" b="0" i="0" u="sng" dirty="0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 Algorithm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 can be used, we can calculate the distance matrix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dist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[V][V] using </a:t>
            </a:r>
            <a:r>
              <a:rPr lang="en-US" sz="2000" b="0" i="0" u="sng" dirty="0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Floyd </a:t>
            </a:r>
            <a:r>
              <a:rPr lang="en-US" sz="2000" b="0" i="0" u="sng" dirty="0" err="1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Warshall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, if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dist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][j] is infinite, then j is not reachable from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. Otherwise, j is reachable and the value of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dist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][j] will be less than V. 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13BF8-6B23-924B-0F83-D3DC06C23C77}"/>
              </a:ext>
            </a:extLst>
          </p:cNvPr>
          <p:cNvSpPr txBox="1"/>
          <p:nvPr/>
        </p:nvSpPr>
        <p:spPr>
          <a:xfrm>
            <a:off x="9485523" y="134944"/>
            <a:ext cx="2622014" cy="904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DFBAA-AA9E-A5F4-47EE-6B351DDF8F45}"/>
              </a:ext>
            </a:extLst>
          </p:cNvPr>
          <p:cNvSpPr txBox="1"/>
          <p:nvPr/>
        </p:nvSpPr>
        <p:spPr>
          <a:xfrm>
            <a:off x="0" y="6169446"/>
            <a:ext cx="742305" cy="68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6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fontAlgn="base"/>
            <a:r>
              <a:rPr lang="en-IN" sz="3600" dirty="0" err="1"/>
              <a:t>Warshall</a:t>
            </a:r>
            <a:r>
              <a:rPr lang="en-IN" sz="3600" dirty="0"/>
              <a:t> Algorithm </a:t>
            </a:r>
            <a:endParaRPr lang="en-IN" sz="3600" b="1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531" y="1364994"/>
            <a:ext cx="10289058" cy="469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5</a:t>
            </a:fld>
            <a:endParaRPr lang="en-IN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9451" y="1311274"/>
            <a:ext cx="10515600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E5B74-1A00-DA79-E170-D6C8369B4E71}"/>
              </a:ext>
            </a:extLst>
          </p:cNvPr>
          <p:cNvSpPr txBox="1"/>
          <p:nvPr/>
        </p:nvSpPr>
        <p:spPr>
          <a:xfrm>
            <a:off x="9485523" y="0"/>
            <a:ext cx="2706477" cy="10398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3415-BC34-40DE-971A-AAAFAE2D1D33}"/>
              </a:ext>
            </a:extLst>
          </p:cNvPr>
          <p:cNvSpPr txBox="1"/>
          <p:nvPr/>
        </p:nvSpPr>
        <p:spPr>
          <a:xfrm>
            <a:off x="0" y="6145305"/>
            <a:ext cx="815248" cy="7126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997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6630" y="1401200"/>
            <a:ext cx="8986582" cy="470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6</a:t>
            </a:fld>
            <a:endParaRPr lang="en-I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12892" y="335230"/>
            <a:ext cx="583413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4000" dirty="0" err="1"/>
              <a:t>Warshall</a:t>
            </a:r>
            <a:r>
              <a:rPr lang="en-IN" sz="4000" dirty="0"/>
              <a:t> Algorithm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10515600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95D15-63F6-6E8A-AD89-1EB8002D3A51}"/>
              </a:ext>
            </a:extLst>
          </p:cNvPr>
          <p:cNvSpPr txBox="1"/>
          <p:nvPr/>
        </p:nvSpPr>
        <p:spPr>
          <a:xfrm>
            <a:off x="9452472" y="0"/>
            <a:ext cx="2644048" cy="10431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BE369-8211-AD95-79F1-9B7B07AA85E0}"/>
              </a:ext>
            </a:extLst>
          </p:cNvPr>
          <p:cNvSpPr txBox="1"/>
          <p:nvPr/>
        </p:nvSpPr>
        <p:spPr>
          <a:xfrm>
            <a:off x="0" y="6145305"/>
            <a:ext cx="793214" cy="7126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201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/>
            <a:r>
              <a:rPr lang="en-IN" sz="3600" dirty="0" err="1"/>
              <a:t>Warshall</a:t>
            </a:r>
            <a:r>
              <a:rPr lang="en-IN" sz="3600" dirty="0"/>
              <a:t> Algorithm : Transitive Closure </a:t>
            </a:r>
            <a:endParaRPr lang="en-IN" sz="3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9451" y="1311274"/>
            <a:ext cx="10515600" cy="4739901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7</a:t>
            </a:fld>
            <a:endParaRPr lang="en-I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57" y="1397935"/>
            <a:ext cx="8273731" cy="4468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9B913D-0934-A099-23B2-D58F304B1A5E}"/>
              </a:ext>
            </a:extLst>
          </p:cNvPr>
          <p:cNvSpPr txBox="1"/>
          <p:nvPr/>
        </p:nvSpPr>
        <p:spPr>
          <a:xfrm>
            <a:off x="9441455" y="0"/>
            <a:ext cx="2633032" cy="10398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093F2-B0DC-6DC6-E119-0BAFD508C88E}"/>
              </a:ext>
            </a:extLst>
          </p:cNvPr>
          <p:cNvSpPr txBox="1"/>
          <p:nvPr/>
        </p:nvSpPr>
        <p:spPr>
          <a:xfrm>
            <a:off x="0" y="6158429"/>
            <a:ext cx="826265" cy="6995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403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306" y="284820"/>
            <a:ext cx="6204091" cy="79094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sz="2800" dirty="0"/>
              <a:t>Working Procedure </a:t>
            </a:r>
            <a:endParaRPr lang="en-IN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8</a:t>
            </a:fld>
            <a:endParaRPr lang="en-I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5" y="1452282"/>
            <a:ext cx="8511989" cy="462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D6C5D-307D-E346-F0C9-4A928E14993D}"/>
              </a:ext>
            </a:extLst>
          </p:cNvPr>
          <p:cNvSpPr txBox="1"/>
          <p:nvPr/>
        </p:nvSpPr>
        <p:spPr>
          <a:xfrm>
            <a:off x="9493624" y="0"/>
            <a:ext cx="2698376" cy="9915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221DD-3190-66FD-C7E0-398E6DFD3A53}"/>
              </a:ext>
            </a:extLst>
          </p:cNvPr>
          <p:cNvSpPr txBox="1"/>
          <p:nvPr/>
        </p:nvSpPr>
        <p:spPr>
          <a:xfrm>
            <a:off x="0" y="6145305"/>
            <a:ext cx="815248" cy="7126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8242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fontAlgn="base"/>
            <a:r>
              <a:rPr lang="en-IN" sz="3600" dirty="0"/>
              <a:t>Working Procedure</a:t>
            </a:r>
            <a:endParaRPr lang="en-IN" sz="36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977" y="1528692"/>
            <a:ext cx="8608114" cy="433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9</a:t>
            </a:fld>
            <a:endParaRPr lang="en-IN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5E899-D192-000F-991F-2CCFECE6EB4A}"/>
              </a:ext>
            </a:extLst>
          </p:cNvPr>
          <p:cNvSpPr txBox="1"/>
          <p:nvPr/>
        </p:nvSpPr>
        <p:spPr>
          <a:xfrm>
            <a:off x="9474091" y="134944"/>
            <a:ext cx="2717909" cy="904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FE4B6-6B4E-4CBB-73FF-D1C8B905C74C}"/>
              </a:ext>
            </a:extLst>
          </p:cNvPr>
          <p:cNvSpPr txBox="1"/>
          <p:nvPr/>
        </p:nvSpPr>
        <p:spPr>
          <a:xfrm>
            <a:off x="0" y="6145305"/>
            <a:ext cx="865977" cy="7126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1378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B495BB88-27AE-4681-99B1-1C780E828FE1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(S\u05AA{B77A30D0-7931-4982-8668-408EA18FF74A}&quot;,&quot;C:\\Users\\LENOVO\\Desktop\\Machine Learning  May-Dec2020\\PPTsNewFormat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accessibilitySettings&quot;:{&quot;enabled&quot;:&quot;T_TRUE&quot;,&quot;language&quot;:&quot;EN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RATE_QUIZZES" val="0"/>
  <p:tag name="ISPRING_SCORM_PASSING_SCORE" val="0.000000"/>
  <p:tag name="ISPRING_CURRENT_PLAYER_ID" val="universal"/>
  <p:tag name="ISPRING_PRESENTATION_TITLE" val="Lecture 11"/>
  <p:tag name="ISPRING_FIRST_PUBLISH" val="1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20631</TotalTime>
  <Words>371</Words>
  <Application>Microsoft Office PowerPoint</Application>
  <PresentationFormat>Widescreen</PresentationFormat>
  <Paragraphs>68</Paragraphs>
  <Slides>17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Casper</vt:lpstr>
      <vt:lpstr>Lato</vt:lpstr>
      <vt:lpstr>Times New Roman</vt:lpstr>
      <vt:lpstr>Theme1</vt:lpstr>
      <vt:lpstr>1_Theme1</vt:lpstr>
      <vt:lpstr>Streamline</vt:lpstr>
      <vt:lpstr>CorelDRAW</vt:lpstr>
      <vt:lpstr>PowerPoint Presentation</vt:lpstr>
      <vt:lpstr>Transitive Closure </vt:lpstr>
      <vt:lpstr>Transitive Closure </vt:lpstr>
      <vt:lpstr>Transitive Closure </vt:lpstr>
      <vt:lpstr>Warshall Algorithm </vt:lpstr>
      <vt:lpstr>PowerPoint Presentation</vt:lpstr>
      <vt:lpstr>Warshall Algorithm : Transitive Closure </vt:lpstr>
      <vt:lpstr>Working Procedure </vt:lpstr>
      <vt:lpstr>Working Procedure</vt:lpstr>
      <vt:lpstr>Working Procedure</vt:lpstr>
      <vt:lpstr>Working Procedure</vt:lpstr>
      <vt:lpstr>Working Procedure</vt:lpstr>
      <vt:lpstr>Result</vt:lpstr>
      <vt:lpstr>Complexity</vt:lpstr>
      <vt:lpstr>Pseudocode Warshall’s Algorithm</vt:lpstr>
      <vt:lpstr>     1)  https://www.tutorialspoint.com/data_structures_algorithms/divide_and_conquer.htm  2)  Data Structures and Algorithms made easy By Narasimha Karumanchi.  3)  The Algorithm Design Manual, 2nd Edition by Steven S Skiena  4) Fundamentals of Computer Algorithms - Horowitz and Sahani 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</dc:title>
  <dc:creator>Harmanjit Singh Gahir</dc:creator>
  <cp:lastModifiedBy>sameera dhuria</cp:lastModifiedBy>
  <cp:revision>983</cp:revision>
  <dcterms:created xsi:type="dcterms:W3CDTF">2019-05-03T13:26:36Z</dcterms:created>
  <dcterms:modified xsi:type="dcterms:W3CDTF">2025-07-03T10:32:13Z</dcterms:modified>
</cp:coreProperties>
</file>